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7772400" cy="10058400"/>
  <p:notesSz cx="6858000" cy="9144000"/>
  <p:defaultTextStyle>
    <a:defPPr>
      <a:defRPr lang="en-US"/>
    </a:defPPr>
    <a:lvl1pPr marL="0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1347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3" d="100"/>
          <a:sy n="63" d="100"/>
        </p:scale>
        <p:origin x="-2664" y="-120"/>
      </p:cViewPr>
      <p:guideLst>
        <p:guide orient="horz" pos="3168"/>
        <p:guide pos="244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3124626"/>
            <a:ext cx="6606540" cy="215603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5860" y="5699760"/>
            <a:ext cx="544068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9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88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8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7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47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5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6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75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34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124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34990" y="402804"/>
            <a:ext cx="1748790" cy="85822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8620" y="402804"/>
            <a:ext cx="5116830" cy="858223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369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4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3966" y="6463454"/>
            <a:ext cx="6606540" cy="1997710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3966" y="4263180"/>
            <a:ext cx="6606540" cy="2200274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094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882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82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376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470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564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56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0752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30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620" y="2346962"/>
            <a:ext cx="3432810" cy="6638079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50970" y="2346962"/>
            <a:ext cx="3432810" cy="6638079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26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251499"/>
            <a:ext cx="3434160" cy="93831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8620" y="3189817"/>
            <a:ext cx="3434160" cy="5795222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8272" y="2251499"/>
            <a:ext cx="3435508" cy="938318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48272" y="3189817"/>
            <a:ext cx="3435508" cy="5795222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78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36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019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1" y="400474"/>
            <a:ext cx="2557066" cy="1704340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8793" y="400474"/>
            <a:ext cx="4344988" cy="8584566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621" y="2104814"/>
            <a:ext cx="2557066" cy="6880226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402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445" y="7040881"/>
            <a:ext cx="4663440" cy="831216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3445" y="898736"/>
            <a:ext cx="4663440" cy="6035040"/>
          </a:xfrm>
        </p:spPr>
        <p:txBody>
          <a:bodyPr/>
          <a:lstStyle>
            <a:lvl1pPr marL="0" indent="0">
              <a:buNone/>
              <a:defRPr sz="3600"/>
            </a:lvl1pPr>
            <a:lvl2pPr marL="509412" indent="0">
              <a:buNone/>
              <a:defRPr sz="3100"/>
            </a:lvl2pPr>
            <a:lvl3pPr marL="1018824" indent="0">
              <a:buNone/>
              <a:defRPr sz="2700"/>
            </a:lvl3pPr>
            <a:lvl4pPr marL="1528237" indent="0">
              <a:buNone/>
              <a:defRPr sz="2200"/>
            </a:lvl4pPr>
            <a:lvl5pPr marL="2037649" indent="0">
              <a:buNone/>
              <a:defRPr sz="2200"/>
            </a:lvl5pPr>
            <a:lvl6pPr marL="2547061" indent="0">
              <a:buNone/>
              <a:defRPr sz="2200"/>
            </a:lvl6pPr>
            <a:lvl7pPr marL="3056473" indent="0">
              <a:buNone/>
              <a:defRPr sz="2200"/>
            </a:lvl7pPr>
            <a:lvl8pPr marL="3565886" indent="0">
              <a:buNone/>
              <a:defRPr sz="2200"/>
            </a:lvl8pPr>
            <a:lvl9pPr marL="4075298" indent="0">
              <a:buNone/>
              <a:defRPr sz="2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445" y="7872097"/>
            <a:ext cx="4663440" cy="1180464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14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8620" y="402802"/>
            <a:ext cx="6995160" cy="1676400"/>
          </a:xfrm>
          <a:prstGeom prst="rect">
            <a:avLst/>
          </a:prstGeom>
        </p:spPr>
        <p:txBody>
          <a:bodyPr vert="horz" lIns="101882" tIns="50941" rIns="101882" bIns="5094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" y="2346962"/>
            <a:ext cx="6995160" cy="6638079"/>
          </a:xfrm>
          <a:prstGeom prst="rect">
            <a:avLst/>
          </a:prstGeom>
        </p:spPr>
        <p:txBody>
          <a:bodyPr vert="horz" lIns="101882" tIns="50941" rIns="101882" bIns="5094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8620" y="9322648"/>
            <a:ext cx="18135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BDFFA-5BCD-4341-99AB-2B0B1B8DF1C2}" type="datetimeFigureOut">
              <a:rPr lang="en-US" smtClean="0"/>
              <a:t>3/25/15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55570" y="9322648"/>
            <a:ext cx="24612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70220" y="9322648"/>
            <a:ext cx="1813560" cy="535516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665CA-F0E8-A940-A484-C81207364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00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09412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50941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509412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509412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509412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509412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jpeg"/><Relationship Id="rId5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-30107" y="-5796"/>
            <a:ext cx="7802507" cy="1006419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PLASMA-splash.pdf"/>
          <p:cNvPicPr>
            <a:picLocks/>
          </p:cNvPicPr>
          <p:nvPr/>
        </p:nvPicPr>
        <p:blipFill rotWithShape="1">
          <a:blip r:embed="rId2">
            <a:clrChange>
              <a:clrFrom>
                <a:srgbClr val="010100"/>
              </a:clrFrom>
              <a:clrTo>
                <a:srgbClr val="0101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0" b="-1"/>
          <a:stretch/>
        </p:blipFill>
        <p:spPr>
          <a:xfrm>
            <a:off x="1358470" y="0"/>
            <a:ext cx="5055460" cy="4760208"/>
          </a:xfrm>
          <a:prstGeom prst="rect">
            <a:avLst/>
          </a:prstGeom>
        </p:spPr>
      </p:pic>
      <p:grpSp>
        <p:nvGrpSpPr>
          <p:cNvPr id="44" name="Group 43"/>
          <p:cNvGrpSpPr/>
          <p:nvPr/>
        </p:nvGrpSpPr>
        <p:grpSpPr>
          <a:xfrm>
            <a:off x="37519" y="7748332"/>
            <a:ext cx="3701042" cy="1979818"/>
            <a:chOff x="101115" y="4329951"/>
            <a:chExt cx="3265625" cy="1799834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18" t="5064" r="2920" b="4383"/>
            <a:stretch/>
          </p:blipFill>
          <p:spPr>
            <a:xfrm>
              <a:off x="413809" y="4329951"/>
              <a:ext cx="2516639" cy="1343591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101115" y="5760453"/>
              <a:ext cx="32656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programming with people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78498" y="5347602"/>
            <a:ext cx="3483254" cy="2177127"/>
            <a:chOff x="3616326" y="4628942"/>
            <a:chExt cx="3073459" cy="1979206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 rotWithShape="1">
            <a:blip r:embed="rId4"/>
            <a:srcRect l="3229" t="5071" r="5138" b="8157"/>
            <a:stretch/>
          </p:blipFill>
          <p:spPr>
            <a:xfrm>
              <a:off x="4243686" y="4628942"/>
              <a:ext cx="2144133" cy="1315981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3616326" y="5961817"/>
              <a:ext cx="30734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predicting collaboration conflicts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26059" y="7877317"/>
            <a:ext cx="3595684" cy="1850833"/>
            <a:chOff x="3616326" y="7271869"/>
            <a:chExt cx="3172663" cy="1682575"/>
          </a:xfrm>
        </p:grpSpPr>
        <p:sp>
          <p:nvSpPr>
            <p:cNvPr id="39" name="TextBox 38"/>
            <p:cNvSpPr txBox="1"/>
            <p:nvPr/>
          </p:nvSpPr>
          <p:spPr>
            <a:xfrm>
              <a:off x="3616326" y="8585112"/>
              <a:ext cx="31726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fixing bugs automatically 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691225" y="7271869"/>
              <a:ext cx="2642032" cy="1497909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4326059" y="6346766"/>
            <a:ext cx="3407591" cy="1801676"/>
            <a:chOff x="239313" y="7131890"/>
            <a:chExt cx="3006698" cy="1637887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2542" y="7131890"/>
              <a:ext cx="2639733" cy="1307114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239313" y="8406041"/>
              <a:ext cx="3006698" cy="3637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software understanding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13143" y="5310431"/>
            <a:ext cx="3270556" cy="1028842"/>
            <a:chOff x="174948" y="6837551"/>
            <a:chExt cx="3270556" cy="102884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4090" y="6837551"/>
              <a:ext cx="3037583" cy="736614"/>
            </a:xfrm>
            <a:prstGeom prst="rect">
              <a:avLst/>
            </a:prstGeom>
            <a:solidFill>
              <a:schemeClr val="bg1"/>
            </a:solidFill>
          </p:spPr>
        </p:pic>
        <p:sp>
          <p:nvSpPr>
            <p:cNvPr id="27" name="TextBox 26"/>
            <p:cNvSpPr txBox="1"/>
            <p:nvPr/>
          </p:nvSpPr>
          <p:spPr>
            <a:xfrm>
              <a:off x="174948" y="7466283"/>
              <a:ext cx="327055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FFFF00"/>
                  </a:solidFill>
                  <a:latin typeface="Cooper Black"/>
                  <a:cs typeface="Cooper Black"/>
                </a:rPr>
                <a:t>n</a:t>
              </a:r>
              <a:r>
                <a:rPr lang="en-US" b="1" dirty="0" smtClean="0">
                  <a:solidFill>
                    <a:srgbClr val="FFFF00"/>
                  </a:solidFill>
                  <a:latin typeface="Cooper Black"/>
                  <a:cs typeface="Cooper Black"/>
                </a:rPr>
                <a:t>etwork programming</a:t>
              </a:r>
              <a:endParaRPr lang="en-US" b="1" dirty="0">
                <a:solidFill>
                  <a:srgbClr val="FFFF00"/>
                </a:solidFill>
                <a:latin typeface="Cooper Black"/>
                <a:cs typeface="Cooper Black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3392791" y="4575542"/>
            <a:ext cx="933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>
                <a:solidFill>
                  <a:srgbClr val="FFFF00"/>
                </a:solidFill>
                <a:latin typeface="Gill Sans MT"/>
                <a:cs typeface="Gill Sans MT"/>
              </a:rPr>
              <a:t>CS </a:t>
            </a:r>
            <a:r>
              <a:rPr lang="en-US" sz="1800" b="1" i="1" dirty="0" smtClean="0">
                <a:solidFill>
                  <a:srgbClr val="FFFF00"/>
                </a:solidFill>
                <a:latin typeface="Gill Sans MT"/>
                <a:cs typeface="Gill Sans MT"/>
              </a:rPr>
              <a:t>354</a:t>
            </a:r>
            <a:endParaRPr lang="en-US" sz="1800" b="1" i="1" dirty="0">
              <a:solidFill>
                <a:srgbClr val="FFFF00"/>
              </a:solidFill>
              <a:latin typeface="Gill Sans MT"/>
              <a:cs typeface="Gill Sans MT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0" y="2866709"/>
            <a:ext cx="7727103" cy="965176"/>
            <a:chOff x="34175" y="3151488"/>
            <a:chExt cx="7727103" cy="965176"/>
          </a:xfrm>
        </p:grpSpPr>
        <p:grpSp>
          <p:nvGrpSpPr>
            <p:cNvPr id="15" name="Group 14"/>
            <p:cNvGrpSpPr/>
            <p:nvPr/>
          </p:nvGrpSpPr>
          <p:grpSpPr>
            <a:xfrm>
              <a:off x="6022177" y="3238585"/>
              <a:ext cx="1739101" cy="803539"/>
              <a:chOff x="4834243" y="2239126"/>
              <a:chExt cx="2061064" cy="730490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4834243" y="2239126"/>
                <a:ext cx="20610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b="1" dirty="0" err="1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Arjun</a:t>
                </a:r>
                <a:r>
                  <a:rPr lang="en-US" b="1" dirty="0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 </a:t>
                </a:r>
                <a:r>
                  <a:rPr lang="en-US" b="1" dirty="0" err="1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Guha</a:t>
                </a:r>
                <a:endParaRPr lang="en-US" b="1" dirty="0">
                  <a:solidFill>
                    <a:srgbClr val="FFFF00"/>
                  </a:solidFill>
                  <a:latin typeface="Cooper Black"/>
                  <a:cs typeface="Cooper Black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>
                <a:off x="4834243" y="2633860"/>
                <a:ext cx="1106046" cy="3357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b="1" i="1" dirty="0" smtClean="0">
                    <a:solidFill>
                      <a:srgbClr val="FFFF00"/>
                    </a:solidFill>
                    <a:latin typeface="Gill Sans MT"/>
                    <a:cs typeface="Gill Sans MT"/>
                  </a:rPr>
                  <a:t>CS 230</a:t>
                </a:r>
                <a:endParaRPr lang="en-US" sz="1800" b="1" i="1" dirty="0">
                  <a:solidFill>
                    <a:srgbClr val="FFFF00"/>
                  </a:solidFill>
                  <a:latin typeface="Gill Sans MT"/>
                  <a:cs typeface="Gill Sans MT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3519978" y="3244738"/>
              <a:ext cx="1148899" cy="803540"/>
              <a:chOff x="4739541" y="1477584"/>
              <a:chExt cx="1510938" cy="730491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4739541" y="1477584"/>
                <a:ext cx="15109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err="1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Yuriy</a:t>
                </a:r>
                <a:r>
                  <a:rPr lang="en-US" b="1" dirty="0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 </a:t>
                </a:r>
                <a:r>
                  <a:rPr lang="en-US" b="1" dirty="0" err="1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Brun</a:t>
                </a:r>
                <a:endParaRPr lang="en-US" b="1" dirty="0">
                  <a:solidFill>
                    <a:srgbClr val="FFFF00"/>
                  </a:solidFill>
                  <a:latin typeface="Cooper Black"/>
                  <a:cs typeface="Cooper Black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4739541" y="1872319"/>
                <a:ext cx="1261141" cy="3357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800" b="1" i="1" dirty="0">
                    <a:solidFill>
                      <a:srgbClr val="FFFF00"/>
                    </a:solidFill>
                    <a:latin typeface="Gill Sans MT"/>
                    <a:cs typeface="Gill Sans MT"/>
                  </a:rPr>
                  <a:t>CS 346</a:t>
                </a: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844182" y="3244739"/>
              <a:ext cx="1910917" cy="791626"/>
              <a:chOff x="4682870" y="727011"/>
              <a:chExt cx="1860658" cy="719660"/>
            </a:xfrm>
          </p:grpSpPr>
          <p:sp>
            <p:nvSpPr>
              <p:cNvPr id="9" name="TextBox 8"/>
              <p:cNvSpPr txBox="1"/>
              <p:nvPr/>
            </p:nvSpPr>
            <p:spPr>
              <a:xfrm>
                <a:off x="4682870" y="727011"/>
                <a:ext cx="1860658" cy="363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b="1" dirty="0" smtClean="0">
                    <a:solidFill>
                      <a:srgbClr val="FFFF00"/>
                    </a:solidFill>
                    <a:latin typeface="Cooper Black"/>
                    <a:cs typeface="Cooper Black"/>
                  </a:rPr>
                  <a:t>Emery Berger</a:t>
                </a:r>
                <a:endParaRPr lang="en-US" b="1" dirty="0">
                  <a:solidFill>
                    <a:srgbClr val="FFFF00"/>
                  </a:solidFill>
                  <a:latin typeface="Cooper Black"/>
                  <a:cs typeface="Cooper Black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4682870" y="1110915"/>
                <a:ext cx="908722" cy="3357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b="1" i="1" dirty="0">
                    <a:solidFill>
                      <a:srgbClr val="FFFF00"/>
                    </a:solidFill>
                    <a:latin typeface="Gill Sans MT"/>
                    <a:cs typeface="Gill Sans MT"/>
                  </a:rPr>
                  <a:t>CS 344</a:t>
                </a:r>
              </a:p>
            </p:txBody>
          </p:sp>
        </p:grp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4175" y="3151489"/>
              <a:ext cx="755576" cy="965175"/>
            </a:xfrm>
            <a:prstGeom prst="rect">
              <a:avLst/>
            </a:prstGeom>
            <a:ln>
              <a:solidFill>
                <a:srgbClr val="413474"/>
              </a:solidFill>
            </a:ln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9"/>
            <a:srcRect l="12670" t="15198" r="15768" b="6772"/>
            <a:stretch/>
          </p:blipFill>
          <p:spPr>
            <a:xfrm>
              <a:off x="2813792" y="3151489"/>
              <a:ext cx="706182" cy="965175"/>
            </a:xfrm>
            <a:prstGeom prst="rect">
              <a:avLst/>
            </a:prstGeom>
            <a:ln>
              <a:solidFill>
                <a:srgbClr val="413474"/>
              </a:solidFill>
            </a:ln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379" b="98621" l="20690" r="82759"/>
                      </a14:imgEffect>
                    </a14:imgLayer>
                  </a14:imgProps>
                </a:ext>
              </a:extLst>
            </a:blip>
            <a:srcRect l="13132" r="9481"/>
            <a:stretch/>
          </p:blipFill>
          <p:spPr>
            <a:xfrm>
              <a:off x="5290425" y="3151488"/>
              <a:ext cx="746924" cy="965175"/>
            </a:xfrm>
            <a:prstGeom prst="rect">
              <a:avLst/>
            </a:prstGeom>
            <a:ln w="3175" cmpd="sng">
              <a:solidFill>
                <a:srgbClr val="413474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4099401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39727" y="3714814"/>
            <a:ext cx="7747000" cy="1244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23116" y="5097788"/>
            <a:ext cx="5448300" cy="5029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r="-800"/>
          <a:stretch/>
        </p:blipFill>
        <p:spPr>
          <a:xfrm rot="5400000">
            <a:off x="531918" y="71734"/>
            <a:ext cx="5630695" cy="5029200"/>
          </a:xfrm>
          <a:prstGeom prst="rect">
            <a:avLst/>
          </a:prstGeom>
        </p:spPr>
      </p:pic>
      <p:pic>
        <p:nvPicPr>
          <p:cNvPr id="8" name="Picture 7" descr="PLASMA-splash.pdf"/>
          <p:cNvPicPr>
            <a:picLocks/>
          </p:cNvPicPr>
          <p:nvPr/>
        </p:nvPicPr>
        <p:blipFill rotWithShape="1">
          <a:blip r:embed="rId5">
            <a:clrChange>
              <a:clrFrom>
                <a:srgbClr val="010100"/>
              </a:clrFrom>
              <a:clrTo>
                <a:srgbClr val="0101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0" b="-1"/>
          <a:stretch/>
        </p:blipFill>
        <p:spPr>
          <a:xfrm rot="5400000">
            <a:off x="6128396" y="8273143"/>
            <a:ext cx="1369659" cy="124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480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4293</TotalTime>
  <Words>27</Words>
  <Application>Microsoft Macintosh PowerPoint</Application>
  <PresentationFormat>Custom</PresentationFormat>
  <Paragraphs>12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>UMass - Amherst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Emery Berger</dc:creator>
  <cp:lastModifiedBy>Emery Berger</cp:lastModifiedBy>
  <cp:revision>18</cp:revision>
  <cp:lastPrinted>2015-03-26T00:00:25Z</cp:lastPrinted>
  <dcterms:created xsi:type="dcterms:W3CDTF">2013-02-25T19:12:37Z</dcterms:created>
  <dcterms:modified xsi:type="dcterms:W3CDTF">2015-03-28T17:12:29Z</dcterms:modified>
</cp:coreProperties>
</file>

<file path=docProps/thumbnail.jpeg>
</file>